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4" r:id="rId4"/>
    <p:sldId id="268" r:id="rId5"/>
    <p:sldId id="270" r:id="rId6"/>
    <p:sldId id="272" r:id="rId7"/>
    <p:sldId id="266" r:id="rId8"/>
    <p:sldId id="273" r:id="rId9"/>
    <p:sldId id="276" r:id="rId10"/>
    <p:sldId id="2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AD4"/>
    <a:srgbClr val="FEE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2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216693" y="1778870"/>
            <a:ext cx="5130757" cy="2676529"/>
          </a:xfr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fr-FR" dirty="0" smtClean="0"/>
              <a:t>Rencontre annuelle </a:t>
            </a:r>
            <a:br>
              <a:rPr lang="fr-FR" dirty="0" smtClean="0"/>
            </a:br>
            <a:r>
              <a:rPr lang="fr-FR" dirty="0" smtClean="0"/>
              <a:t>des Conseil </a:t>
            </a:r>
            <a:br>
              <a:rPr lang="fr-FR" dirty="0" smtClean="0"/>
            </a:br>
            <a:r>
              <a:rPr lang="fr-FR" dirty="0" smtClean="0"/>
              <a:t>de Quartier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16693" y="4627232"/>
            <a:ext cx="5130757" cy="63056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Date de l’événement</a:t>
            </a:r>
          </a:p>
        </p:txBody>
      </p:sp>
      <p:pic>
        <p:nvPicPr>
          <p:cNvPr id="8" name="Image 7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6003" r="2659" b="14166"/>
          <a:stretch/>
        </p:blipFill>
        <p:spPr>
          <a:xfrm>
            <a:off x="785523" y="980373"/>
            <a:ext cx="4884983" cy="4897255"/>
          </a:xfrm>
          <a:prstGeom prst="ellipse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93" y="5572022"/>
            <a:ext cx="3122340" cy="9605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21276000">
            <a:off x="9555807" y="-216487"/>
            <a:ext cx="1936376" cy="1278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870">
            <a:off x="9572273" y="175672"/>
            <a:ext cx="1908000" cy="8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9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tx2"/>
          </a:solidFill>
        </p:spPr>
        <p:txBody>
          <a:bodyPr anchor="b"/>
          <a:lstStyle>
            <a:lvl1pPr>
              <a:defRPr sz="3200">
                <a:solidFill>
                  <a:srgbClr val="F9EAD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679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8771" y="1034564"/>
            <a:ext cx="86946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8771" y="3914289"/>
            <a:ext cx="86946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9" name="Image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6646" r="37192" b="13524"/>
          <a:stretch/>
        </p:blipFill>
        <p:spPr>
          <a:xfrm>
            <a:off x="-30685" y="-2125"/>
            <a:ext cx="1847211" cy="68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2274"/>
            <a:ext cx="12192000" cy="1244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42959"/>
            <a:ext cx="10515600" cy="1244009"/>
          </a:xfrm>
        </p:spPr>
        <p:txBody>
          <a:bodyPr/>
          <a:lstStyle>
            <a:lvl1pPr>
              <a:defRPr>
                <a:solidFill>
                  <a:srgbClr val="F9EAD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31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94022" y="673839"/>
            <a:ext cx="10403957" cy="5478425"/>
          </a:xfrm>
          <a:prstGeom prst="rect">
            <a:avLst/>
          </a:prstGeom>
          <a:solidFill>
            <a:srgbClr val="F9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1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8771" y="1034564"/>
            <a:ext cx="86946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8771" y="3914289"/>
            <a:ext cx="86946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9" name="Image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6646" r="37192" b="13524"/>
          <a:stretch/>
        </p:blipFill>
        <p:spPr>
          <a:xfrm>
            <a:off x="-30685" y="-2125"/>
            <a:ext cx="1847211" cy="68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7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2274"/>
            <a:ext cx="12192000" cy="1244009"/>
          </a:xfrm>
          <a:prstGeom prst="rect">
            <a:avLst/>
          </a:prstGeom>
          <a:solidFill>
            <a:srgbClr val="F9EAD4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1850" y="42959"/>
            <a:ext cx="10515600" cy="12440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33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fr-FR" sz="2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-12274"/>
            <a:ext cx="12192000" cy="1244009"/>
          </a:xfrm>
          <a:prstGeom prst="rect">
            <a:avLst/>
          </a:prstGeom>
          <a:solidFill>
            <a:srgbClr val="F9EAD4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31850" y="42959"/>
            <a:ext cx="10515600" cy="12440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03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8771" y="1034564"/>
            <a:ext cx="86946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8771" y="3914289"/>
            <a:ext cx="86946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9" name="Image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6646" r="37192" b="13524"/>
          <a:stretch/>
        </p:blipFill>
        <p:spPr>
          <a:xfrm>
            <a:off x="-30685" y="-2125"/>
            <a:ext cx="1847211" cy="68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tx2"/>
          </a:solidFill>
        </p:spPr>
        <p:txBody>
          <a:bodyPr anchor="b"/>
          <a:lstStyle>
            <a:lvl1pPr>
              <a:defRPr sz="3200">
                <a:solidFill>
                  <a:srgbClr val="F9EAD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938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26" y="6212823"/>
            <a:ext cx="1611630" cy="4957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61" y="6176963"/>
            <a:ext cx="1194239" cy="5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5" r:id="rId4"/>
    <p:sldLayoutId id="2147483659" r:id="rId5"/>
    <p:sldLayoutId id="2147483652" r:id="rId6"/>
    <p:sldLayoutId id="2147483653" r:id="rId7"/>
    <p:sldLayoutId id="2147483651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836467" y="1734207"/>
            <a:ext cx="6355533" cy="289983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Rencontre annuelle des conseils de quartier </a:t>
            </a:r>
            <a:r>
              <a:rPr lang="fr-FR" b="1" dirty="0" smtClean="0"/>
              <a:t>et des </a:t>
            </a:r>
            <a:r>
              <a:rPr lang="fr-FR" b="1" dirty="0" smtClean="0"/>
              <a:t>conseils </a:t>
            </a:r>
            <a:r>
              <a:rPr lang="fr-FR" b="1" dirty="0" smtClean="0"/>
              <a:t>citoyens </a:t>
            </a:r>
            <a:endParaRPr lang="fr-FR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8474044" y="4777965"/>
            <a:ext cx="3440318" cy="63056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Samedi 15 octobre 2022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7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776112" y="1774480"/>
            <a:ext cx="6343460" cy="2356946"/>
          </a:xfrm>
        </p:spPr>
        <p:txBody>
          <a:bodyPr>
            <a:noAutofit/>
          </a:bodyPr>
          <a:lstStyle/>
          <a:p>
            <a:r>
              <a:rPr lang="fr-FR" sz="4800" dirty="0" smtClean="0"/>
              <a:t>MERCI ET </a:t>
            </a:r>
            <a:br>
              <a:rPr lang="fr-FR" sz="4800" dirty="0" smtClean="0"/>
            </a:br>
            <a:r>
              <a:rPr lang="fr-FR" sz="4800" dirty="0" smtClean="0"/>
              <a:t>JOYEUX ANNIVERSAIRE AUX CONSEILS DE QUARTIER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1482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91532" y="1212614"/>
            <a:ext cx="9085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/>
              <a:t>Grégory Doucet</a:t>
            </a:r>
            <a:r>
              <a:rPr lang="fr-FR" sz="3200" dirty="0" smtClean="0"/>
              <a:t>, </a:t>
            </a:r>
            <a:r>
              <a:rPr lang="fr-FR" sz="3200" i="1" dirty="0" smtClean="0"/>
              <a:t>Maire de Lyon,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/>
              <a:t>Chloë Vidal</a:t>
            </a:r>
            <a:r>
              <a:rPr lang="fr-FR" sz="3200" dirty="0" smtClean="0"/>
              <a:t>, </a:t>
            </a:r>
            <a:r>
              <a:rPr lang="fr-FR" sz="3200" i="1" dirty="0" smtClean="0"/>
              <a:t>Adjointe au Maire de Lyon, déléguée à la démocratie locale et la redevabilité, l’évaluation et la prospective et la vie étudiante,</a:t>
            </a:r>
          </a:p>
          <a:p>
            <a:endParaRPr lang="fr-FR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/>
              <a:t>Jean-Luc Girault</a:t>
            </a:r>
            <a:r>
              <a:rPr lang="fr-FR" sz="3200" dirty="0" smtClean="0"/>
              <a:t>, </a:t>
            </a:r>
            <a:r>
              <a:rPr lang="fr-FR" sz="3200" i="1" dirty="0" smtClean="0"/>
              <a:t>Adjoint au Maire de Lyon, délégué à l’action citoyenne et la politique de la ville, </a:t>
            </a:r>
            <a:endParaRPr lang="fr-FR" sz="3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245350" y="258526"/>
            <a:ext cx="93841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Mots </a:t>
            </a:r>
            <a:r>
              <a:rPr lang="fr-FR" sz="4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d’introduction</a:t>
            </a:r>
            <a:r>
              <a:rPr lang="fr-FR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de vos </a:t>
            </a:r>
            <a:r>
              <a:rPr lang="fr-FR" sz="44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élu.e.s</a:t>
            </a:r>
            <a:r>
              <a:rPr lang="fr-FR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0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755" y="74894"/>
            <a:ext cx="10004078" cy="875717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</a:rPr>
              <a:t>Le programme de la matinée :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05343" y="1270409"/>
            <a:ext cx="10004078" cy="440925"/>
          </a:xfrm>
        </p:spPr>
        <p:txBody>
          <a:bodyPr>
            <a:normAutofit fontScale="25000" lnSpcReduction="20000"/>
          </a:bodyPr>
          <a:lstStyle/>
          <a:p>
            <a:endParaRPr lang="fr-FR" sz="7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15200" b="1" dirty="0" smtClean="0">
                <a:solidFill>
                  <a:schemeClr val="accent1"/>
                </a:solidFill>
              </a:rPr>
              <a:t>Ouverture et mots de bienvenue </a:t>
            </a:r>
          </a:p>
          <a:p>
            <a:endParaRPr lang="fr-FR" sz="15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15200" b="1" dirty="0" smtClean="0">
                <a:solidFill>
                  <a:schemeClr val="accent1"/>
                </a:solidFill>
              </a:rPr>
              <a:t>Table </a:t>
            </a:r>
            <a:r>
              <a:rPr lang="fr-FR" sz="15200" b="1" dirty="0">
                <a:solidFill>
                  <a:schemeClr val="accent1"/>
                </a:solidFill>
              </a:rPr>
              <a:t>ronde : l’engagement a/à 20 ans</a:t>
            </a:r>
            <a:endParaRPr lang="fr-FR" sz="15200" b="1" dirty="0" smtClean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15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15200" b="1" dirty="0" smtClean="0">
                <a:solidFill>
                  <a:schemeClr val="accent1"/>
                </a:solidFill>
              </a:rPr>
              <a:t>Ateliers : 4 ateliers thématiques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15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15200" b="1" dirty="0" smtClean="0">
                <a:solidFill>
                  <a:schemeClr val="accent1"/>
                </a:solidFill>
              </a:rPr>
              <a:t>Clôture et mots de fin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15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15200" b="1" dirty="0" smtClean="0">
                <a:solidFill>
                  <a:schemeClr val="accent1"/>
                </a:solidFill>
              </a:rPr>
              <a:t>Buffet d’anniversaire </a:t>
            </a:r>
            <a:endParaRPr lang="fr-FR" sz="7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15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7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7200" b="1" dirty="0" smtClean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7200" b="1" dirty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7200" b="1" dirty="0" smtClean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7200" b="1" dirty="0" smtClean="0">
              <a:solidFill>
                <a:schemeClr val="accent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r-FR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5343" y="162962"/>
            <a:ext cx="10004078" cy="651847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accent2"/>
                </a:solidFill>
              </a:rPr>
              <a:t>Table ronde : l’engagement a/à 20 ans</a:t>
            </a:r>
            <a:r>
              <a:rPr lang="fr-FR" sz="4000" dirty="0" smtClean="0">
                <a:solidFill>
                  <a:schemeClr val="accent5"/>
                </a:solidFill>
              </a:rPr>
              <a:t> 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75185" y="932505"/>
            <a:ext cx="9629297" cy="45719"/>
          </a:xfrm>
        </p:spPr>
        <p:txBody>
          <a:bodyPr>
            <a:normAutofit fontScale="25000" lnSpcReduction="20000"/>
          </a:bodyPr>
          <a:lstStyle/>
          <a:p>
            <a:r>
              <a:rPr lang="fr-FR" sz="12000" dirty="0" smtClean="0">
                <a:solidFill>
                  <a:schemeClr val="accent1"/>
                </a:solidFill>
              </a:rPr>
              <a:t> </a:t>
            </a:r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sz="7200" dirty="0" smtClean="0">
                <a:solidFill>
                  <a:schemeClr val="accent1"/>
                </a:solidFill>
              </a:rPr>
              <a:t>Avec la participation de :</a:t>
            </a:r>
          </a:p>
          <a:p>
            <a:endParaRPr lang="fr-FR" sz="7200" dirty="0" smtClean="0">
              <a:solidFill>
                <a:schemeClr val="accent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fr-FR" sz="7200" b="1" dirty="0" smtClean="0">
                <a:solidFill>
                  <a:schemeClr val="accent1"/>
                </a:solidFill>
              </a:rPr>
              <a:t>Oriane </a:t>
            </a:r>
            <a:r>
              <a:rPr lang="fr-FR" sz="7200" b="1" dirty="0">
                <a:solidFill>
                  <a:schemeClr val="accent1"/>
                </a:solidFill>
              </a:rPr>
              <a:t>Pontet </a:t>
            </a:r>
            <a:r>
              <a:rPr lang="fr-FR" sz="7200" dirty="0" smtClean="0">
                <a:solidFill>
                  <a:schemeClr val="accent1"/>
                </a:solidFill>
              </a:rPr>
              <a:t>; </a:t>
            </a:r>
            <a:r>
              <a:rPr lang="fr-FR" sz="7200" i="1" dirty="0" smtClean="0">
                <a:solidFill>
                  <a:schemeClr val="accent1"/>
                </a:solidFill>
              </a:rPr>
              <a:t>Graines électroniques,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fr-FR" sz="7200" dirty="0">
              <a:solidFill>
                <a:schemeClr val="accent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fr-FR" sz="7200" b="1" dirty="0" smtClean="0">
                <a:solidFill>
                  <a:schemeClr val="accent1"/>
                </a:solidFill>
              </a:rPr>
              <a:t>Adam Rolland </a:t>
            </a:r>
            <a:r>
              <a:rPr lang="fr-FR" sz="7200" dirty="0" smtClean="0">
                <a:solidFill>
                  <a:schemeClr val="accent1"/>
                </a:solidFill>
              </a:rPr>
              <a:t>; </a:t>
            </a:r>
            <a:r>
              <a:rPr lang="fr-FR" sz="7200" i="1" dirty="0" smtClean="0">
                <a:solidFill>
                  <a:schemeClr val="accent1"/>
                </a:solidFill>
              </a:rPr>
              <a:t>citoyen engagé,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fr-FR" sz="7200" dirty="0">
              <a:solidFill>
                <a:schemeClr val="accent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fr-FR" sz="7200" b="1" dirty="0" smtClean="0">
                <a:solidFill>
                  <a:schemeClr val="accent1"/>
                </a:solidFill>
              </a:rPr>
              <a:t>Fanny </a:t>
            </a:r>
            <a:r>
              <a:rPr lang="fr-FR" sz="7200" b="1" dirty="0" err="1" smtClean="0">
                <a:solidFill>
                  <a:schemeClr val="accent1"/>
                </a:solidFill>
              </a:rPr>
              <a:t>Beuze</a:t>
            </a:r>
            <a:r>
              <a:rPr lang="fr-FR" sz="7200" b="1" dirty="0" smtClean="0">
                <a:solidFill>
                  <a:schemeClr val="accent1"/>
                </a:solidFill>
              </a:rPr>
              <a:t> </a:t>
            </a:r>
            <a:r>
              <a:rPr lang="fr-FR" sz="7200" dirty="0" smtClean="0">
                <a:solidFill>
                  <a:schemeClr val="accent1"/>
                </a:solidFill>
              </a:rPr>
              <a:t>; </a:t>
            </a:r>
            <a:r>
              <a:rPr lang="fr-FR" sz="7200" i="1" dirty="0" smtClean="0">
                <a:solidFill>
                  <a:schemeClr val="accent1"/>
                </a:solidFill>
              </a:rPr>
              <a:t>ancienne volontaire </a:t>
            </a:r>
            <a:r>
              <a:rPr lang="fr-FR" sz="7200" i="1" dirty="0" smtClean="0">
                <a:solidFill>
                  <a:schemeClr val="accent1"/>
                </a:solidFill>
              </a:rPr>
              <a:t>Unicités,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fr-FR" sz="7200" dirty="0" smtClean="0">
              <a:solidFill>
                <a:schemeClr val="accent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fr-FR" sz="7200" b="1" dirty="0" smtClean="0">
                <a:solidFill>
                  <a:schemeClr val="accent1"/>
                </a:solidFill>
              </a:rPr>
              <a:t>Marie-Dominique </a:t>
            </a:r>
            <a:r>
              <a:rPr lang="fr-FR" sz="7200" b="1" dirty="0">
                <a:solidFill>
                  <a:schemeClr val="accent1"/>
                </a:solidFill>
              </a:rPr>
              <a:t>Rolling </a:t>
            </a:r>
            <a:r>
              <a:rPr lang="fr-FR" sz="7200" dirty="0" smtClean="0">
                <a:solidFill>
                  <a:schemeClr val="accent1"/>
                </a:solidFill>
              </a:rPr>
              <a:t>; </a:t>
            </a:r>
            <a:r>
              <a:rPr lang="fr-FR" sz="7200" i="1" dirty="0" smtClean="0">
                <a:solidFill>
                  <a:schemeClr val="accent1"/>
                </a:solidFill>
              </a:rPr>
              <a:t>membre du conseil de quartier Saint Rambert – Ile Barbe</a:t>
            </a:r>
            <a:r>
              <a:rPr lang="fr-FR" sz="7200" dirty="0" smtClean="0">
                <a:solidFill>
                  <a:schemeClr val="accent1"/>
                </a:solidFill>
              </a:rPr>
              <a:t>, du 9</a:t>
            </a:r>
            <a:r>
              <a:rPr lang="fr-FR" sz="7200" baseline="30000" dirty="0" smtClean="0">
                <a:solidFill>
                  <a:schemeClr val="accent1"/>
                </a:solidFill>
              </a:rPr>
              <a:t>ème</a:t>
            </a:r>
            <a:r>
              <a:rPr lang="fr-FR" sz="7200" dirty="0" smtClean="0">
                <a:solidFill>
                  <a:schemeClr val="accent1"/>
                </a:solidFill>
              </a:rPr>
              <a:t> arrondissement,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fr-FR" sz="7200" dirty="0">
              <a:solidFill>
                <a:schemeClr val="accent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fr-FR" sz="7200" b="1" dirty="0" smtClean="0">
                <a:solidFill>
                  <a:schemeClr val="accent1"/>
                </a:solidFill>
              </a:rPr>
              <a:t>Fanny </a:t>
            </a:r>
            <a:r>
              <a:rPr lang="fr-FR" sz="7200" b="1" dirty="0" err="1" smtClean="0">
                <a:solidFill>
                  <a:schemeClr val="accent1"/>
                </a:solidFill>
              </a:rPr>
              <a:t>Poidvin</a:t>
            </a:r>
            <a:r>
              <a:rPr lang="fr-FR" sz="7200" b="1" dirty="0" smtClean="0">
                <a:solidFill>
                  <a:schemeClr val="accent1"/>
                </a:solidFill>
              </a:rPr>
              <a:t> </a:t>
            </a:r>
            <a:r>
              <a:rPr lang="fr-FR" sz="7200" dirty="0" smtClean="0">
                <a:solidFill>
                  <a:schemeClr val="accent1"/>
                </a:solidFill>
              </a:rPr>
              <a:t>;  </a:t>
            </a:r>
            <a:r>
              <a:rPr lang="fr-FR" sz="7200" i="1" dirty="0" smtClean="0">
                <a:solidFill>
                  <a:schemeClr val="accent1"/>
                </a:solidFill>
              </a:rPr>
              <a:t>membre</a:t>
            </a:r>
            <a:r>
              <a:rPr lang="fr-FR" sz="7200" dirty="0" smtClean="0">
                <a:solidFill>
                  <a:schemeClr val="accent1"/>
                </a:solidFill>
              </a:rPr>
              <a:t> </a:t>
            </a:r>
            <a:r>
              <a:rPr lang="fr-FR" sz="7200" i="1" dirty="0" smtClean="0">
                <a:solidFill>
                  <a:schemeClr val="accent1"/>
                </a:solidFill>
              </a:rPr>
              <a:t>du conseil citoyen</a:t>
            </a:r>
            <a:r>
              <a:rPr lang="fr-FR" sz="7200" dirty="0" smtClean="0">
                <a:solidFill>
                  <a:schemeClr val="accent1"/>
                </a:solidFill>
              </a:rPr>
              <a:t> </a:t>
            </a:r>
            <a:r>
              <a:rPr lang="fr-FR" sz="7200" i="1" dirty="0" smtClean="0">
                <a:solidFill>
                  <a:schemeClr val="accent1"/>
                </a:solidFill>
              </a:rPr>
              <a:t>Moncey / </a:t>
            </a:r>
            <a:r>
              <a:rPr lang="fr-FR" sz="7200" i="1" dirty="0" err="1" smtClean="0">
                <a:solidFill>
                  <a:schemeClr val="accent1"/>
                </a:solidFill>
              </a:rPr>
              <a:t>Guillotière</a:t>
            </a:r>
            <a:r>
              <a:rPr lang="fr-FR" sz="7200" i="1" dirty="0" smtClean="0">
                <a:solidFill>
                  <a:schemeClr val="accent1"/>
                </a:solidFill>
              </a:rPr>
              <a:t> </a:t>
            </a:r>
            <a:r>
              <a:rPr lang="fr-FR" sz="7200" dirty="0" smtClean="0">
                <a:solidFill>
                  <a:schemeClr val="accent1"/>
                </a:solidFill>
              </a:rPr>
              <a:t>du 3</a:t>
            </a:r>
            <a:r>
              <a:rPr lang="fr-FR" sz="7200" baseline="30000" dirty="0" smtClean="0">
                <a:solidFill>
                  <a:schemeClr val="accent1"/>
                </a:solidFill>
              </a:rPr>
              <a:t>ème</a:t>
            </a:r>
            <a:r>
              <a:rPr lang="fr-FR" sz="7200" dirty="0" smtClean="0">
                <a:solidFill>
                  <a:schemeClr val="accent1"/>
                </a:solidFill>
              </a:rPr>
              <a:t> arrondissement,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fr-FR" sz="7200" dirty="0" smtClean="0">
              <a:solidFill>
                <a:schemeClr val="accent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fr-FR" sz="7200" b="1" dirty="0" smtClean="0">
                <a:solidFill>
                  <a:schemeClr val="accent1"/>
                </a:solidFill>
              </a:rPr>
              <a:t>Marie </a:t>
            </a:r>
            <a:r>
              <a:rPr lang="fr-FR" sz="7200" b="1" dirty="0" err="1">
                <a:solidFill>
                  <a:schemeClr val="accent1"/>
                </a:solidFill>
              </a:rPr>
              <a:t>Alcover</a:t>
            </a:r>
            <a:r>
              <a:rPr lang="fr-FR" sz="7200" b="1" dirty="0">
                <a:solidFill>
                  <a:schemeClr val="accent1"/>
                </a:solidFill>
              </a:rPr>
              <a:t> </a:t>
            </a:r>
            <a:r>
              <a:rPr lang="fr-FR" sz="7200" dirty="0" smtClean="0">
                <a:solidFill>
                  <a:schemeClr val="accent1"/>
                </a:solidFill>
              </a:rPr>
              <a:t>; </a:t>
            </a:r>
            <a:r>
              <a:rPr lang="fr-FR" sz="7200" i="1" dirty="0" smtClean="0">
                <a:solidFill>
                  <a:schemeClr val="accent1"/>
                </a:solidFill>
              </a:rPr>
              <a:t>conseillère </a:t>
            </a:r>
            <a:r>
              <a:rPr lang="fr-FR" sz="7200" i="1" dirty="0">
                <a:solidFill>
                  <a:schemeClr val="accent1"/>
                </a:solidFill>
              </a:rPr>
              <a:t>déléguée aux </a:t>
            </a:r>
            <a:r>
              <a:rPr lang="fr-FR" sz="7200" i="1" dirty="0" smtClean="0">
                <a:solidFill>
                  <a:schemeClr val="accent1"/>
                </a:solidFill>
              </a:rPr>
              <a:t>jeunesses de la Ville de Lyon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9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7977" y="202192"/>
            <a:ext cx="9678154" cy="875717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>
                <a:solidFill>
                  <a:schemeClr val="accent2"/>
                </a:solidFill>
              </a:rPr>
              <a:t>Ateliers thématiques :</a:t>
            </a:r>
            <a:endParaRPr lang="fr-FR" sz="44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57286" y="1188746"/>
            <a:ext cx="9922597" cy="4939538"/>
          </a:xfrm>
        </p:spPr>
        <p:txBody>
          <a:bodyPr>
            <a:normAutofit/>
          </a:bodyPr>
          <a:lstStyle/>
          <a:p>
            <a:endParaRPr lang="fr-FR" sz="1800" dirty="0"/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</a:pPr>
            <a:r>
              <a:rPr lang="fr-FR" sz="1800" b="1" dirty="0" smtClean="0">
                <a:solidFill>
                  <a:schemeClr val="tx1"/>
                </a:solidFill>
              </a:rPr>
              <a:t>«</a:t>
            </a:r>
            <a:r>
              <a:rPr lang="fr-FR" sz="1800" b="1" dirty="0">
                <a:solidFill>
                  <a:schemeClr val="tx1"/>
                </a:solidFill>
              </a:rPr>
              <a:t> Lyon 2030 - ville climatiquement neutre »</a:t>
            </a:r>
            <a:r>
              <a:rPr lang="fr-FR" sz="1800" dirty="0">
                <a:solidFill>
                  <a:schemeClr val="tx1"/>
                </a:solidFill>
              </a:rPr>
              <a:t> : agir collectivement pour la transition écologique et pour réduire les émissions de gaz à effet de serre du territoire. </a:t>
            </a:r>
            <a:r>
              <a:rPr lang="fr-FR" sz="1800" dirty="0" smtClean="0">
                <a:solidFill>
                  <a:schemeClr val="tx1"/>
                </a:solidFill>
              </a:rPr>
              <a:t>                   </a:t>
            </a:r>
            <a:r>
              <a:rPr lang="fr-FR" sz="1800" i="1" dirty="0" smtClean="0">
                <a:solidFill>
                  <a:schemeClr val="tx1"/>
                </a:solidFill>
              </a:rPr>
              <a:t>Animé par Bertrand Paris </a:t>
            </a:r>
            <a:r>
              <a:rPr lang="fr-FR" sz="1800" dirty="0" smtClean="0">
                <a:solidFill>
                  <a:schemeClr val="tx1"/>
                </a:solidFill>
              </a:rPr>
              <a:t>- </a:t>
            </a:r>
            <a:r>
              <a:rPr lang="fr-FR" sz="1800" b="1" dirty="0" smtClean="0">
                <a:solidFill>
                  <a:schemeClr val="tx1"/>
                </a:solidFill>
              </a:rPr>
              <a:t>Salon </a:t>
            </a:r>
            <a:r>
              <a:rPr lang="fr-FR" sz="1800" b="1" dirty="0">
                <a:solidFill>
                  <a:schemeClr val="tx1"/>
                </a:solidFill>
              </a:rPr>
              <a:t>Henri </a:t>
            </a:r>
            <a:r>
              <a:rPr lang="fr-FR" sz="1800" b="1" dirty="0" smtClean="0">
                <a:solidFill>
                  <a:schemeClr val="tx1"/>
                </a:solidFill>
              </a:rPr>
              <a:t>IV</a:t>
            </a:r>
            <a:endParaRPr lang="fr-FR" sz="180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</a:pPr>
            <a:r>
              <a:rPr lang="fr-FR" sz="1800" b="1" dirty="0" smtClean="0">
                <a:solidFill>
                  <a:schemeClr val="tx1"/>
                </a:solidFill>
              </a:rPr>
              <a:t>Ma ville </a:t>
            </a:r>
            <a:r>
              <a:rPr lang="fr-FR" sz="1800" b="1" dirty="0">
                <a:solidFill>
                  <a:schemeClr val="tx1"/>
                </a:solidFill>
              </a:rPr>
              <a:t>au quotidien (après-)demain</a:t>
            </a:r>
            <a:r>
              <a:rPr lang="fr-FR" sz="1800" dirty="0">
                <a:solidFill>
                  <a:schemeClr val="tx1"/>
                </a:solidFill>
              </a:rPr>
              <a:t> : biodiversité, déplacements, eau, espaces </a:t>
            </a:r>
            <a:r>
              <a:rPr lang="fr-FR" sz="1800" dirty="0" smtClean="0">
                <a:solidFill>
                  <a:schemeClr val="tx1"/>
                </a:solidFill>
              </a:rPr>
              <a:t>publics…  </a:t>
            </a:r>
            <a:r>
              <a:rPr lang="fr-FR" sz="1800" i="1" dirty="0" smtClean="0">
                <a:solidFill>
                  <a:schemeClr val="tx1"/>
                </a:solidFill>
              </a:rPr>
              <a:t>Animé par Léa Raynouard </a:t>
            </a:r>
            <a:r>
              <a:rPr lang="fr-FR" sz="1800" dirty="0" smtClean="0">
                <a:solidFill>
                  <a:schemeClr val="tx1"/>
                </a:solidFill>
              </a:rPr>
              <a:t>- </a:t>
            </a:r>
            <a:r>
              <a:rPr lang="fr-FR" sz="1800" b="1" dirty="0" smtClean="0">
                <a:solidFill>
                  <a:schemeClr val="tx1"/>
                </a:solidFill>
              </a:rPr>
              <a:t>Salon </a:t>
            </a:r>
            <a:r>
              <a:rPr lang="fr-FR" sz="1800" b="1" dirty="0">
                <a:solidFill>
                  <a:schemeClr val="tx1"/>
                </a:solidFill>
              </a:rPr>
              <a:t>de la </a:t>
            </a:r>
            <a:r>
              <a:rPr lang="fr-FR" sz="1800" b="1" dirty="0" smtClean="0">
                <a:solidFill>
                  <a:schemeClr val="tx1"/>
                </a:solidFill>
              </a:rPr>
              <a:t>conservation</a:t>
            </a:r>
            <a:endParaRPr lang="fr-FR" sz="180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</a:pPr>
            <a:r>
              <a:rPr lang="fr-FR" sz="1800" b="1" dirty="0" smtClean="0">
                <a:solidFill>
                  <a:schemeClr val="tx1"/>
                </a:solidFill>
              </a:rPr>
              <a:t>La</a:t>
            </a:r>
            <a:r>
              <a:rPr lang="fr-FR" sz="1800" b="1" dirty="0">
                <a:solidFill>
                  <a:schemeClr val="tx1"/>
                </a:solidFill>
              </a:rPr>
              <a:t> participation citoyenne (après-)demain</a:t>
            </a:r>
            <a:r>
              <a:rPr lang="fr-FR" sz="1800" dirty="0">
                <a:solidFill>
                  <a:schemeClr val="tx1"/>
                </a:solidFill>
              </a:rPr>
              <a:t> : instances, démocratie locale, </a:t>
            </a:r>
            <a:r>
              <a:rPr lang="fr-FR" sz="1800" dirty="0" smtClean="0">
                <a:solidFill>
                  <a:schemeClr val="tx1"/>
                </a:solidFill>
              </a:rPr>
              <a:t>engagement… </a:t>
            </a:r>
            <a:r>
              <a:rPr lang="fr-FR" sz="1800" i="1" dirty="0" smtClean="0">
                <a:solidFill>
                  <a:schemeClr val="tx1"/>
                </a:solidFill>
              </a:rPr>
              <a:t>Animé par Lucille </a:t>
            </a:r>
            <a:r>
              <a:rPr lang="fr-FR" sz="1800" i="1" dirty="0" err="1" smtClean="0">
                <a:solidFill>
                  <a:schemeClr val="tx1"/>
                </a:solidFill>
              </a:rPr>
              <a:t>Paulet</a:t>
            </a:r>
            <a:r>
              <a:rPr lang="fr-FR" sz="1800" i="1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- </a:t>
            </a:r>
            <a:r>
              <a:rPr lang="fr-FR" sz="1800" b="1" dirty="0" smtClean="0">
                <a:solidFill>
                  <a:schemeClr val="tx1"/>
                </a:solidFill>
              </a:rPr>
              <a:t>Salon </a:t>
            </a:r>
            <a:r>
              <a:rPr lang="fr-FR" sz="1800" b="1" dirty="0">
                <a:solidFill>
                  <a:schemeClr val="tx1"/>
                </a:solidFill>
              </a:rPr>
              <a:t>des anciennes </a:t>
            </a:r>
            <a:r>
              <a:rPr lang="fr-FR" sz="1800" b="1" dirty="0" smtClean="0">
                <a:solidFill>
                  <a:schemeClr val="tx1"/>
                </a:solidFill>
              </a:rPr>
              <a:t>archives</a:t>
            </a:r>
            <a:endParaRPr lang="fr-FR" sz="180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</a:pPr>
            <a:r>
              <a:rPr lang="fr-FR" sz="1800" b="1" dirty="0" smtClean="0">
                <a:solidFill>
                  <a:schemeClr val="tx1"/>
                </a:solidFill>
              </a:rPr>
              <a:t>Le</a:t>
            </a:r>
            <a:r>
              <a:rPr lang="fr-FR" sz="1800" b="1" dirty="0">
                <a:solidFill>
                  <a:schemeClr val="tx1"/>
                </a:solidFill>
              </a:rPr>
              <a:t> lien social </a:t>
            </a:r>
            <a:r>
              <a:rPr lang="fr-FR" sz="1800" b="1" dirty="0" smtClean="0">
                <a:solidFill>
                  <a:schemeClr val="tx1"/>
                </a:solidFill>
              </a:rPr>
              <a:t>(après-</a:t>
            </a:r>
            <a:r>
              <a:rPr lang="fr-FR" sz="1800" b="1" dirty="0">
                <a:solidFill>
                  <a:schemeClr val="tx1"/>
                </a:solidFill>
              </a:rPr>
              <a:t>)demain</a:t>
            </a:r>
            <a:r>
              <a:rPr lang="fr-FR" sz="1800" dirty="0">
                <a:solidFill>
                  <a:schemeClr val="tx1"/>
                </a:solidFill>
              </a:rPr>
              <a:t> : vie de quartier, vie </a:t>
            </a:r>
            <a:r>
              <a:rPr lang="fr-FR" sz="1800" dirty="0" smtClean="0">
                <a:solidFill>
                  <a:schemeClr val="tx1"/>
                </a:solidFill>
              </a:rPr>
              <a:t>associative…                                   </a:t>
            </a:r>
            <a:r>
              <a:rPr lang="fr-FR" sz="1800" i="1" dirty="0" smtClean="0">
                <a:solidFill>
                  <a:schemeClr val="tx1"/>
                </a:solidFill>
              </a:rPr>
              <a:t>Animé par Stéphanie Lucien-Brun </a:t>
            </a:r>
            <a:r>
              <a:rPr lang="fr-FR" sz="1800" dirty="0" smtClean="0">
                <a:solidFill>
                  <a:schemeClr val="tx1"/>
                </a:solidFill>
              </a:rPr>
              <a:t>- </a:t>
            </a:r>
            <a:r>
              <a:rPr lang="fr-FR" sz="1800" b="1" dirty="0" smtClean="0">
                <a:solidFill>
                  <a:schemeClr val="tx1"/>
                </a:solidFill>
              </a:rPr>
              <a:t>Salons </a:t>
            </a:r>
            <a:r>
              <a:rPr lang="fr-FR" sz="1800" b="1" dirty="0">
                <a:solidFill>
                  <a:schemeClr val="tx1"/>
                </a:solidFill>
              </a:rPr>
              <a:t>rouges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7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91532" y="1212614"/>
            <a:ext cx="9085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/>
              <a:t>Chloë Vidal</a:t>
            </a:r>
            <a:r>
              <a:rPr lang="fr-FR" sz="3200" dirty="0" smtClean="0"/>
              <a:t>, </a:t>
            </a:r>
            <a:r>
              <a:rPr lang="fr-FR" sz="3200" i="1" dirty="0" smtClean="0"/>
              <a:t>Adjointe au Maire de Lyon, déléguée à la démocratie locale et la redevabilité, l’évaluation et la prospective et la vie étudiante,</a:t>
            </a:r>
          </a:p>
          <a:p>
            <a:endParaRPr lang="fr-FR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/>
              <a:t>Jean-Luc Girault</a:t>
            </a:r>
            <a:r>
              <a:rPr lang="fr-FR" sz="3200" dirty="0" smtClean="0"/>
              <a:t>, </a:t>
            </a:r>
            <a:r>
              <a:rPr lang="fr-FR" sz="3200" i="1" dirty="0" smtClean="0"/>
              <a:t>Adjoint au Maire de Lyon, délégué à l’action citoyenne et la politique de la ville, </a:t>
            </a:r>
            <a:endParaRPr lang="fr-FR" sz="3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245350" y="258526"/>
            <a:ext cx="93841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Mots </a:t>
            </a:r>
            <a:r>
              <a:rPr lang="fr-FR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de conclusion</a:t>
            </a:r>
            <a:endParaRPr lang="fr-FR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22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harte Oye">
      <a:dk1>
        <a:srgbClr val="245750"/>
      </a:dk1>
      <a:lt1>
        <a:srgbClr val="FFFFFF"/>
      </a:lt1>
      <a:dk2>
        <a:srgbClr val="87AA83"/>
      </a:dk2>
      <a:lt2>
        <a:srgbClr val="FEE9D9"/>
      </a:lt2>
      <a:accent1>
        <a:srgbClr val="245750"/>
      </a:accent1>
      <a:accent2>
        <a:srgbClr val="F18B68"/>
      </a:accent2>
      <a:accent3>
        <a:srgbClr val="A5A5A5"/>
      </a:accent3>
      <a:accent4>
        <a:srgbClr val="87AA83"/>
      </a:accent4>
      <a:accent5>
        <a:srgbClr val="EB5D48"/>
      </a:accent5>
      <a:accent6>
        <a:srgbClr val="F59E2D"/>
      </a:accent6>
      <a:hlink>
        <a:srgbClr val="F1F5DA"/>
      </a:hlink>
      <a:folHlink>
        <a:srgbClr val="245750"/>
      </a:folHlink>
    </a:clrScheme>
    <a:fontScheme name="Personnalisé 1">
      <a:majorFont>
        <a:latin typeface="Futura Book"/>
        <a:ea typeface=""/>
        <a:cs typeface=""/>
      </a:majorFont>
      <a:minorFont>
        <a:latin typeface="Futura 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235</Words>
  <Application>Microsoft Office PowerPoint</Application>
  <PresentationFormat>Grand écran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Futura Book</vt:lpstr>
      <vt:lpstr>Futura PT Light</vt:lpstr>
      <vt:lpstr>Wingdings</vt:lpstr>
      <vt:lpstr>Thème Office</vt:lpstr>
      <vt:lpstr>Rencontre annuelle des conseils de quartier et des conseils citoyens </vt:lpstr>
      <vt:lpstr>Présentation PowerPoint</vt:lpstr>
      <vt:lpstr>Présentation PowerPoint</vt:lpstr>
      <vt:lpstr>Le programme de la matinée : </vt:lpstr>
      <vt:lpstr>Table ronde : l’engagement a/à 20 ans </vt:lpstr>
      <vt:lpstr>Présentation PowerPoint</vt:lpstr>
      <vt:lpstr>Ateliers thématiques :</vt:lpstr>
      <vt:lpstr>Présentation PowerPoint</vt:lpstr>
      <vt:lpstr>Présentation PowerPoint</vt:lpstr>
      <vt:lpstr>MERCI ET  JOYEUX ANNIVERSAIRE AUX CONSEILS DE QUARTIER</vt:lpstr>
    </vt:vector>
  </TitlesOfParts>
  <Company>Ville de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DAVAL Chloé</dc:creator>
  <cp:lastModifiedBy>GARNIER Carole</cp:lastModifiedBy>
  <cp:revision>45</cp:revision>
  <dcterms:created xsi:type="dcterms:W3CDTF">2021-11-18T15:15:53Z</dcterms:created>
  <dcterms:modified xsi:type="dcterms:W3CDTF">2022-10-14T15:30:01Z</dcterms:modified>
</cp:coreProperties>
</file>